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3"/>
  </p:sldMasterIdLst>
  <p:notesMasterIdLst>
    <p:notesMasterId r:id="rId102"/>
  </p:notesMasterIdLst>
  <p:handoutMasterIdLst>
    <p:handoutMasterId r:id="rId103"/>
  </p:handoutMasterIdLst>
  <p:sldIdLst>
    <p:sldId id="664" r:id="rId64"/>
    <p:sldId id="665" r:id="rId65"/>
    <p:sldId id="588" r:id="rId66"/>
    <p:sldId id="652" r:id="rId67"/>
    <p:sldId id="653" r:id="rId68"/>
    <p:sldId id="654" r:id="rId69"/>
    <p:sldId id="655" r:id="rId70"/>
    <p:sldId id="656" r:id="rId71"/>
    <p:sldId id="657" r:id="rId72"/>
    <p:sldId id="658" r:id="rId73"/>
    <p:sldId id="659" r:id="rId74"/>
    <p:sldId id="660" r:id="rId75"/>
    <p:sldId id="661" r:id="rId76"/>
    <p:sldId id="662" r:id="rId77"/>
    <p:sldId id="605" r:id="rId78"/>
    <p:sldId id="606" r:id="rId79"/>
    <p:sldId id="607" r:id="rId80"/>
    <p:sldId id="609" r:id="rId81"/>
    <p:sldId id="630" r:id="rId82"/>
    <p:sldId id="663" r:id="rId83"/>
    <p:sldId id="612" r:id="rId84"/>
    <p:sldId id="613" r:id="rId85"/>
    <p:sldId id="614" r:id="rId86"/>
    <p:sldId id="615" r:id="rId87"/>
    <p:sldId id="611" r:id="rId88"/>
    <p:sldId id="610" r:id="rId89"/>
    <p:sldId id="620" r:id="rId90"/>
    <p:sldId id="645" r:id="rId91"/>
    <p:sldId id="647" r:id="rId92"/>
    <p:sldId id="646" r:id="rId93"/>
    <p:sldId id="648" r:id="rId94"/>
    <p:sldId id="632" r:id="rId95"/>
    <p:sldId id="636" r:id="rId96"/>
    <p:sldId id="635" r:id="rId97"/>
    <p:sldId id="628" r:id="rId98"/>
    <p:sldId id="597" r:id="rId99"/>
    <p:sldId id="651" r:id="rId100"/>
    <p:sldId id="595" r:id="rId10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Master" Target="slideMasters/slideMaster1.xml"/><Relationship Id="rId68" Type="http://schemas.openxmlformats.org/officeDocument/2006/relationships/slide" Target="slides/slide5.xml"/><Relationship Id="rId84" Type="http://schemas.openxmlformats.org/officeDocument/2006/relationships/slide" Target="slides/slide21.xml"/><Relationship Id="rId89" Type="http://schemas.openxmlformats.org/officeDocument/2006/relationships/slide" Target="slides/slide26.xml"/><Relationship Id="rId7" Type="http://schemas.openxmlformats.org/officeDocument/2006/relationships/customXml" Target="../customXml/item7.xml"/><Relationship Id="rId71" Type="http://schemas.openxmlformats.org/officeDocument/2006/relationships/slide" Target="slides/slide8.xml"/><Relationship Id="rId92"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tableStyles" Target="tableStyles.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 Target="slides/slide3.xml"/><Relationship Id="rId74" Type="http://schemas.openxmlformats.org/officeDocument/2006/relationships/slide" Target="slides/slide11.xml"/><Relationship Id="rId79" Type="http://schemas.openxmlformats.org/officeDocument/2006/relationships/slide" Target="slides/slide16.xml"/><Relationship Id="rId87" Type="http://schemas.openxmlformats.org/officeDocument/2006/relationships/slide" Target="slides/slide24.xml"/><Relationship Id="rId102" Type="http://schemas.openxmlformats.org/officeDocument/2006/relationships/notesMaster" Target="notesMasters/notesMaster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9.xml"/><Relationship Id="rId90" Type="http://schemas.openxmlformats.org/officeDocument/2006/relationships/slide" Target="slides/slide27.xml"/><Relationship Id="rId95" Type="http://schemas.openxmlformats.org/officeDocument/2006/relationships/slide" Target="slides/slide32.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1.xml"/><Relationship Id="rId69" Type="http://schemas.openxmlformats.org/officeDocument/2006/relationships/slide" Target="slides/slide6.xml"/><Relationship Id="rId77" Type="http://schemas.openxmlformats.org/officeDocument/2006/relationships/slide" Target="slides/slide14.xml"/><Relationship Id="rId100" Type="http://schemas.openxmlformats.org/officeDocument/2006/relationships/slide" Target="slides/slide37.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9.xml"/><Relationship Id="rId80" Type="http://schemas.openxmlformats.org/officeDocument/2006/relationships/slide" Target="slides/slide17.xml"/><Relationship Id="rId85" Type="http://schemas.openxmlformats.org/officeDocument/2006/relationships/slide" Target="slides/slide22.xml"/><Relationship Id="rId93" Type="http://schemas.openxmlformats.org/officeDocument/2006/relationships/slide" Target="slides/slide30.xml"/><Relationship Id="rId98"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4.xml"/><Relationship Id="rId103"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7.xml"/><Relationship Id="rId75" Type="http://schemas.openxmlformats.org/officeDocument/2006/relationships/slide" Target="slides/slide12.xml"/><Relationship Id="rId83" Type="http://schemas.openxmlformats.org/officeDocument/2006/relationships/slide" Target="slides/slide20.xml"/><Relationship Id="rId88" Type="http://schemas.openxmlformats.org/officeDocument/2006/relationships/slide" Target="slides/slide25.xml"/><Relationship Id="rId91" Type="http://schemas.openxmlformats.org/officeDocument/2006/relationships/slide" Target="slides/slide28.xml"/><Relationship Id="rId96"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 Target="slides/slide2.xml"/><Relationship Id="rId73" Type="http://schemas.openxmlformats.org/officeDocument/2006/relationships/slide" Target="slides/slide10.xml"/><Relationship Id="rId78" Type="http://schemas.openxmlformats.org/officeDocument/2006/relationships/slide" Target="slides/slide15.xml"/><Relationship Id="rId81" Type="http://schemas.openxmlformats.org/officeDocument/2006/relationships/slide" Target="slides/slide18.xml"/><Relationship Id="rId86" Type="http://schemas.openxmlformats.org/officeDocument/2006/relationships/slide" Target="slides/slide23.xml"/><Relationship Id="rId94" Type="http://schemas.openxmlformats.org/officeDocument/2006/relationships/slide" Target="slides/slide31.xml"/><Relationship Id="rId99" Type="http://schemas.openxmlformats.org/officeDocument/2006/relationships/slide" Target="slides/slide36.xml"/><Relationship Id="rId101" Type="http://schemas.openxmlformats.org/officeDocument/2006/relationships/slide" Target="slides/slide38.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3.xml"/><Relationship Id="rId97" Type="http://schemas.openxmlformats.org/officeDocument/2006/relationships/slide" Target="slides/slide34.xml"/><Relationship Id="rId10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10/16/2017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10/16/2017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Introduction</a:t>
            </a:r>
          </a:p>
          <a:p>
            <a:endParaRPr lang="en-GB" baseline="0" dirty="0" smtClean="0"/>
          </a:p>
          <a:p>
            <a:r>
              <a:rPr lang="en-GB" baseline="0" smtClean="0"/>
              <a:t>[NEXT SLIDE]</a:t>
            </a:r>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Another view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t>
            </a:r>
            <a:r>
              <a:rPr lang="en-US" b="0" dirty="0" smtClean="0"/>
              <a:t>DAMIEN</a:t>
            </a:r>
            <a:r>
              <a:rPr lang="en-GB" dirty="0" smtClean="0"/>
              <a:t>]</a:t>
            </a:r>
          </a:p>
          <a:p>
            <a:endParaRPr lang="en-GB" dirty="0" smtClean="0"/>
          </a:p>
          <a:p>
            <a:r>
              <a:rPr lang="en-GB" dirty="0" smtClean="0"/>
              <a:t>There is often a question</a:t>
            </a:r>
            <a:r>
              <a:rPr lang="en-GB" baseline="0" dirty="0" smtClean="0"/>
              <a:t> on</a:t>
            </a:r>
            <a:r>
              <a:rPr lang="en-GB" dirty="0" smtClean="0"/>
              <a:t> why you</a:t>
            </a:r>
            <a:r>
              <a:rPr lang="en-GB" baseline="0" dirty="0" smtClean="0"/>
              <a:t> cannot just share customised logic already. </a:t>
            </a:r>
          </a:p>
          <a:p>
            <a:endParaRPr lang="en-GB" baseline="0" dirty="0" smtClean="0"/>
          </a:p>
          <a:p>
            <a:r>
              <a:rPr lang="en-GB" baseline="0" dirty="0" smtClean="0"/>
              <a:t>For example, say you have written a labelling expression in Python in ArcGIS Pro… why can you just not include python on mobile devices, or the JavaScript engine..</a:t>
            </a:r>
          </a:p>
          <a:p>
            <a:r>
              <a:rPr lang="en-GB" baseline="0" dirty="0" smtClean="0"/>
              <a:t>The problem is twofold. Bundling Python or JavaScript is very sizeable, 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 It would be very easy to run malicious code with a fully bundled version </a:t>
            </a:r>
            <a:r>
              <a:rPr lang="en-GB" baseline="0" dirty="0" err="1" smtClean="0"/>
              <a:t>fo</a:t>
            </a:r>
            <a:r>
              <a:rPr lang="en-GB" baseline="0" dirty="0" smtClean="0"/>
              <a:t> Python or JavaScript. </a:t>
            </a:r>
          </a:p>
          <a:p>
            <a:endParaRPr lang="en-GB" baseline="0" dirty="0" smtClean="0"/>
          </a:p>
          <a:p>
            <a:r>
              <a:rPr lang="en-GB" baseline="0" dirty="0" smtClean="0"/>
              <a:t>For Browser based applications… They only run JavaScript, so your python script will not work… Or you will have network latency to run a python on a server 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as a lightweight portable expression language enables 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core 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as first class 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Myself and Rene will demo a number of potential uses throughout the remainder of the session. </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p>
          <a:p>
            <a:endParaRPr lang="en-GB" baseline="0" dirty="0" smtClean="0"/>
          </a:p>
          <a:p>
            <a:r>
              <a:rPr lang="en-GB" baseline="0" dirty="0" err="1" smtClean="0"/>
              <a:t>Windchill</a:t>
            </a:r>
            <a:endParaRPr lang="en-GB" baseline="0" dirty="0" smtClean="0"/>
          </a:p>
          <a:p>
            <a:endParaRPr lang="en-GB" baseline="0" dirty="0" smtClean="0"/>
          </a:p>
          <a:p>
            <a:r>
              <a:rPr lang="en-GB" baseline="0" dirty="0" smtClean="0"/>
              <a:t>Arrows/direction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rendering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We</a:t>
            </a:r>
            <a:r>
              <a:rPr lang="en-GB" baseline="0" dirty="0" smtClean="0"/>
              <a:t> had a lot of discussions on c</a:t>
            </a:r>
            <a:r>
              <a:rPr lang="en-GB" dirty="0" smtClean="0"/>
              <a:t>ase insensitivity</a:t>
            </a:r>
            <a:r>
              <a:rPr lang="en-GB" baseline="0" dirty="0" smtClean="0"/>
              <a:t>.</a:t>
            </a:r>
          </a:p>
          <a:p>
            <a:endParaRPr lang="en-GB" baseline="0" dirty="0" smtClean="0"/>
          </a:p>
          <a:p>
            <a:r>
              <a:rPr lang="en-GB" baseline="0" dirty="0" smtClean="0"/>
              <a:t>We have made the language case insensitive so it is less fussy to author.  However the main reason, was to make it easier to work with data and fields. You can see that it not only takes effect for functions but also for access variables, properties of the feature, dictionary entries.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dates 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overloaded calling parameters to create features and so forth. </a:t>
            </a:r>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casting is used for function parameters and expressions, numbers appended to string in this example. Explicit casting for functions cast between types, number, text, date, Boolean.  To explain a bit more on explicit casting, this is when you want to explicitly state the number 10, as a text type.  </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the functions IIF, Decode, and When, which allow you to use functional equivalence, but using a shortened expression. Hence you can write a multi-line expression within a single line. </a:t>
            </a:r>
          </a:p>
          <a:p>
            <a:endParaRPr lang="en-GB" baseline="0" dirty="0" smtClean="0"/>
          </a:p>
          <a:p>
            <a:r>
              <a:rPr lang="en-GB" baseline="0" dirty="0" smtClean="0"/>
              <a:t>[NEXT SLIDE]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p>
          <a:p>
            <a:endParaRPr lang="en-GB" dirty="0" smtClean="0"/>
          </a:p>
          <a:p>
            <a:r>
              <a:rPr lang="en-GB" baseline="0" dirty="0" smtClean="0"/>
              <a:t>We also have break, return and continue as supported statements within the block</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a:t>
            </a:r>
            <a:r>
              <a:rPr lang="en-GB" baseline="0" dirty="0" err="1" smtClean="0"/>
              <a:t>decfine</a:t>
            </a:r>
            <a:r>
              <a:rPr lang="en-GB" baseline="0" dirty="0" smtClean="0"/>
              <a:t> it prior to calling. </a:t>
            </a:r>
          </a:p>
          <a:p>
            <a:endParaRPr lang="en-GB" baseline="0" dirty="0" smtClean="0"/>
          </a:p>
          <a:p>
            <a:r>
              <a:rPr lang="en-GB" baseline="0" dirty="0" smtClean="0"/>
              <a:t>The variables inside the 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 have variables, that can assigned and 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show what 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3</a:t>
            </a:r>
          </a:p>
          <a:p>
            <a:r>
              <a:rPr lang="en-GB" baseline="0" dirty="0" smtClean="0"/>
              <a:t>Demo 4</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p>
          <a:p>
            <a:endParaRPr lang="en-US" b="0" baseline="0" dirty="0" smtClean="0"/>
          </a:p>
          <a:p>
            <a:r>
              <a:rPr lang="en-US" b="0" baseline="0" dirty="0" smtClean="0"/>
              <a:t>So the last part of the talk, is to look at using the Arcade Compiler inside the JavaScript API.</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common questions 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Setting expressions</a:t>
            </a:r>
            <a:r>
              <a:rPr lang="en-GB" baseline="0" dirty="0" smtClean="0"/>
              <a:t> is simply about setting the property as a 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dirty="0" smtClean="0"/>
              <a:t>Demo</a:t>
            </a:r>
            <a:r>
              <a:rPr lang="en-GB" baseline="0" dirty="0" smtClean="0"/>
              <a:t> 5</a:t>
            </a:r>
          </a:p>
          <a:p>
            <a:r>
              <a:rPr lang="en-GB" baseline="0" dirty="0" smtClean="0"/>
              <a:t>Demo 6</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actually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r>
              <a:rPr lang="en-US" b="0" dirty="0" smtClean="0"/>
              <a:t>First question is normally, what is Arcade?</a:t>
            </a:r>
          </a:p>
          <a:p>
            <a:endParaRPr lang="en-US" b="0" baseline="0" dirty="0" smtClean="0"/>
          </a:p>
          <a:p>
            <a:r>
              <a:rPr lang="en-US" b="0" baseline="0" dirty="0" smtClean="0"/>
              <a:t>It is an expression language for the whole platform</a:t>
            </a:r>
          </a:p>
          <a:p>
            <a:endParaRPr lang="en-US" b="0" baseline="0" dirty="0" smtClean="0"/>
          </a:p>
          <a:p>
            <a:r>
              <a:rPr lang="en-US" b="0" baseline="0" dirty="0" smtClean="0"/>
              <a:t>By expression language we mean expressions that can be embedded in the </a:t>
            </a:r>
            <a:r>
              <a:rPr lang="en-US" b="0" baseline="0" dirty="0" err="1" smtClean="0"/>
              <a:t>webmap</a:t>
            </a:r>
            <a:r>
              <a:rPr lang="en-US" b="0" baseline="0" dirty="0" smtClean="0"/>
              <a:t> or scene. These expressions will add extra logic on how the map should be rendered, labelling, </a:t>
            </a:r>
            <a:r>
              <a:rPr lang="en-US" b="0" baseline="0" dirty="0" err="1" smtClean="0"/>
              <a:t>symbology</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This is why</a:t>
            </a:r>
            <a:r>
              <a:rPr lang="en-GB" baseline="0" dirty="0" smtClean="0"/>
              <a:t> we have developed Arcade… It is not designed as a Full Programming or Scripting Language, but as a Simple Expression Language.</a:t>
            </a:r>
          </a:p>
          <a:p>
            <a:endParaRPr lang="en-GB" baseline="0" dirty="0" smtClean="0"/>
          </a:p>
          <a:p>
            <a:r>
              <a:rPr lang="en-GB" baseline="0" dirty="0" smtClean="0"/>
              <a:t>Think of it as similar to 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competing with them.</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greet(person){</a:t>
            </a:r>
          </a:p>
          <a:p>
            <a:r>
              <a:rPr lang="en-GB" baseline="0" dirty="0" smtClean="0"/>
              <a:t>	return “Hello” + person}</a:t>
            </a:r>
          </a:p>
          <a:p>
            <a:r>
              <a:rPr lang="en-GB" baseline="0" dirty="0" smtClean="0"/>
              <a:t>	greet(“Berlin!”)</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So why is it called Arcade, </a:t>
            </a:r>
            <a:r>
              <a:rPr lang="en-US" b="0" baseline="0" dirty="0" smtClean="0"/>
              <a:t>sorry to disappoint but it is not an ode to </a:t>
            </a:r>
            <a:r>
              <a:rPr lang="en-US" b="0" baseline="0" dirty="0" err="1" smtClean="0"/>
              <a:t>pacman</a:t>
            </a:r>
            <a:r>
              <a:rPr lang="en-US" b="0" baseline="0" dirty="0" smtClean="0"/>
              <a:t>, space invaders or rigged teddy grabbing machines, rather it refers to the anglicized covered shopping street common in the UK, as opposed to amusement arcades. </a:t>
            </a:r>
          </a:p>
          <a:p>
            <a:endParaRPr lang="en-US" b="0" baseline="0" dirty="0" smtClean="0"/>
          </a:p>
          <a:p>
            <a:r>
              <a:rPr lang="en-US" b="0" baseline="0" dirty="0" smtClean="0"/>
              <a:t>To further delve into the etymology of our naming, Esri have a long history of calling Languages After Types of Street, for example Avenue. The UK Connection is maintained as the principle Development Team was in Cardiff, Wales. We did not want to call it Roundabout, as we thought it might set the wrong 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an Arcade, using the anglicized version of the word, infers a small, self-contained, sheltered Shopping Street. This is Seemed to Work with the whole self-contained lightweight theme of the language, Plus it has the added bonus of having the word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do I need another language? There are so many to choose from..</a:t>
            </a:r>
          </a:p>
          <a:p>
            <a:endParaRPr lang="en-US" b="0" baseline="0" dirty="0" smtClean="0"/>
          </a:p>
          <a:p>
            <a:r>
              <a:rPr lang="en-US" b="0" baseline="0" dirty="0" smtClean="0"/>
              <a:t>We put a lot of thought into why we were writing Arcade, and the problem it solves… 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In my</a:t>
            </a:r>
            <a:r>
              <a:rPr lang="en-GB" baseline="0" dirty="0" smtClean="0"/>
              <a:t> opinion, </a:t>
            </a:r>
            <a:r>
              <a:rPr lang="en-GB" dirty="0" smtClean="0"/>
              <a:t>Arcade fills the gap around </a:t>
            </a:r>
            <a:r>
              <a:rPr lang="en-GB" baseline="0" dirty="0" smtClean="0"/>
              <a:t>sharing and publishing maps and analyses.</a:t>
            </a:r>
          </a:p>
          <a:p>
            <a:endParaRPr lang="en-GB" baseline="0" dirty="0" smtClean="0"/>
          </a:p>
          <a:p>
            <a:r>
              <a:rPr lang="en-GB" baseline="0" dirty="0" smtClean="0"/>
              <a:t>If we have customised maps 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10/16/2017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10/16/2017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10/16/2017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10/16/2017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10/16/2017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10/16/2017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10/16/2017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8.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2" name="Picture 1"/>
          <p:cNvPicPr>
            <a:picLocks noChangeAspect="1"/>
          </p:cNvPicPr>
          <p:nvPr/>
        </p:nvPicPr>
        <p:blipFill>
          <a:blip r:embed="rId3"/>
          <a:stretch>
            <a:fillRect/>
          </a:stretch>
        </p:blipFill>
        <p:spPr>
          <a:xfrm>
            <a:off x="6220690" y="154380"/>
            <a:ext cx="4870863" cy="3827106"/>
          </a:xfrm>
          <a:prstGeom prst="rect">
            <a:avLst/>
          </a:prstGeom>
        </p:spPr>
      </p:pic>
      <p:pic>
        <p:nvPicPr>
          <p:cNvPr id="4" name="Picture 3"/>
          <p:cNvPicPr>
            <a:picLocks noChangeAspect="1"/>
          </p:cNvPicPr>
          <p:nvPr/>
        </p:nvPicPr>
        <p:blipFill>
          <a:blip r:embed="rId4"/>
          <a:stretch>
            <a:fillRect/>
          </a:stretch>
        </p:blipFill>
        <p:spPr>
          <a:xfrm>
            <a:off x="7158151" y="2794226"/>
            <a:ext cx="4879943" cy="3911246"/>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3.22  and 4.5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0.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2.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1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15.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7.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9.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2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3.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24.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5.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6.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7.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9.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31.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2.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3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4.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5.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3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37.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8.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9.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0.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1.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4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4.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4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8.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49.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5.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5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1.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2.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5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57.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8.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9.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6.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60.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61.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2.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7.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8.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9.xml><?xml version="1.0" encoding="utf-8"?>
<ds:datastoreItem xmlns:ds="http://schemas.openxmlformats.org/officeDocument/2006/customXml" ds:itemID="{EB8D7141-3508-4B4E-8051-37E3E4C09D1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4126</Words>
  <Application>Microsoft Office PowerPoint</Application>
  <PresentationFormat>Widescreen</PresentationFormat>
  <Paragraphs>791</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2017-10-16T16:16:34Z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